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5"/>
  </p:notesMasterIdLst>
  <p:handoutMasterIdLst>
    <p:handoutMasterId r:id="rId26"/>
  </p:handoutMasterIdLst>
  <p:sldIdLst>
    <p:sldId id="328" r:id="rId3"/>
    <p:sldId id="411" r:id="rId4"/>
    <p:sldId id="401" r:id="rId5"/>
    <p:sldId id="412" r:id="rId6"/>
    <p:sldId id="433" r:id="rId7"/>
    <p:sldId id="402" r:id="rId8"/>
    <p:sldId id="418" r:id="rId9"/>
    <p:sldId id="434" r:id="rId10"/>
    <p:sldId id="410" r:id="rId11"/>
    <p:sldId id="432" r:id="rId12"/>
    <p:sldId id="413" r:id="rId13"/>
    <p:sldId id="308" r:id="rId14"/>
    <p:sldId id="414" r:id="rId15"/>
    <p:sldId id="419" r:id="rId16"/>
    <p:sldId id="425" r:id="rId17"/>
    <p:sldId id="422" r:id="rId18"/>
    <p:sldId id="423" r:id="rId19"/>
    <p:sldId id="424" r:id="rId20"/>
    <p:sldId id="420" r:id="rId21"/>
    <p:sldId id="421" r:id="rId22"/>
    <p:sldId id="430" r:id="rId23"/>
    <p:sldId id="426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EABB10"/>
    <a:srgbClr val="008080"/>
    <a:srgbClr val="FF0000"/>
    <a:srgbClr val="0000FF"/>
    <a:srgbClr val="3F15D9"/>
    <a:srgbClr val="D31B6E"/>
    <a:srgbClr val="FFFF00"/>
    <a:srgbClr val="37A2B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1782" y="-6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Calibri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76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3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5/12/2013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cde.state.co.us/cdelib/powerlib/download/HighlyEffectiveProgramBenefit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://www.youtube.com/watch?v=M-Kaz6LXu3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x0fuMZR0LfK5puqX3BEyRxlW7GL8Byd3G-DJypozyAA/edit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barnejm@comcast.net" TargetMode="External"/><Relationship Id="rId2" Type="http://schemas.openxmlformats.org/officeDocument/2006/relationships/hyperlink" Target="mailto:brussell@coloradostatelibrary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mailto:barnett_j@cde.state.co.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/index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highlyeffectiveschoollibraryprogram.wikispaces.com/Joyce+Pierpon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8001000" cy="24384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Highly Effective School Library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Creating a Recipe for Success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6019800"/>
            <a:ext cx="1295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h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581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Final product that shows measurable evidence of how you met your goals</a:t>
              </a:r>
              <a:endParaRPr lang="en-US" sz="2600" dirty="0"/>
            </a:p>
          </p:txBody>
        </p:sp>
      </p:grpSp>
      <p:sp>
        <p:nvSpPr>
          <p:cNvPr id="8" name="Chevron 7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Chevron 9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We tell your principal what you are doing, ask for 8 hour donation, and provide link to your action plan and final product.</a:t>
              </a:r>
              <a:endParaRPr lang="en-US" sz="2600" dirty="0"/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Personalized professional growth in 2-3 rubric areas with help of your peers</a:t>
              </a:r>
              <a:endParaRPr lang="en-US" sz="2600" dirty="0"/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/>
              <a:t>Develop a school-UIP aligned Action Plan and upload to wiki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Action Plan Template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407" t="17151" r="54370" b="7816"/>
          <a:stretch>
            <a:fillRect/>
          </a:stretch>
        </p:blipFill>
        <p:spPr bwMode="auto">
          <a:xfrm>
            <a:off x="1371599" y="1693333"/>
            <a:ext cx="5954487" cy="46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5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Recognition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7" name="Picture 2" descr="https://lh4.googleusercontent.com/-y6zOO_TT6f4/T7q-hk-P43I/AAAAAAAADOA/LRWoahyHxFE/s1024/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5711825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evron 5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Your school-aligned “Action Plan” </a:t>
              </a:r>
              <a:endParaRPr lang="en-US" sz="2600" dirty="0"/>
            </a:p>
          </p:txBody>
        </p:sp>
      </p:grpSp>
      <p:sp>
        <p:nvSpPr>
          <p:cNvPr id="24" name="Chevron 23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Chevron 24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Chevron 25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A link to your library website</a:t>
              </a:r>
              <a:endParaRPr lang="en-US" sz="2600" dirty="0"/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Multimedia Presentation (3 minutes) </a:t>
              </a:r>
              <a:endParaRPr lang="en-US" sz="2600" dirty="0"/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/>
              <a:t>Two letters of recommendation (one has to be from principal or direct supervisor).</a:t>
            </a:r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Recognition – Rigorous Process with Higher Rewards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1905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cde.state.co.us/cdelib/HighlyEffective/images/2012HESL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438400"/>
            <a:ext cx="4154488" cy="2667000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554409" y="1946516"/>
            <a:ext cx="6060582" cy="3952394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“Traditional libraries were viewed as the grocery store…”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grocery sto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2682875" cy="22352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librar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2895600" cy="226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....but,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 century libraries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are viewed as the kitchen.” </a:t>
            </a:r>
            <a:r>
              <a:rPr lang="en-US" sz="1400" dirty="0" smtClean="0">
                <a:solidFill>
                  <a:schemeClr val="tx1"/>
                </a:solidFill>
                <a:latin typeface="Palatino Linotype" pitchFamily="18" charset="0"/>
              </a:rPr>
              <a:t>Joyce </a:t>
            </a:r>
            <a:r>
              <a:rPr lang="en-US" sz="1200" dirty="0" smtClean="0">
                <a:solidFill>
                  <a:schemeClr val="tx1"/>
                </a:solidFill>
                <a:latin typeface="Palatino Linotype" pitchFamily="18" charset="0"/>
              </a:rPr>
              <a:t>Valenza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11943090-teen-maker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1" y="1828800"/>
            <a:ext cx="5715000" cy="428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Shift in Practice is Essential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1616812" y="1719263"/>
            <a:ext cx="5935776" cy="4406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600200" y="5029200"/>
            <a:ext cx="1946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Risk-Taking</a:t>
            </a:r>
            <a:r>
              <a:rPr lang="en-US" dirty="0" smtClean="0"/>
              <a:t> Leader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5029200"/>
            <a:ext cx="2348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Persistent</a:t>
            </a:r>
            <a:r>
              <a:rPr lang="en-US" dirty="0" smtClean="0"/>
              <a:t> Collaborator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  <a:latin typeface="Palatino Linotype" pitchFamily="18" charset="0"/>
              </a:rPr>
              <a:t>Outcomes</a:t>
            </a:r>
            <a:endParaRPr lang="en-US" sz="4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8207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76600"/>
            <a:ext cx="1922032" cy="2891554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Elements of the revised and 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iStock_20140772 - Group of students in library with table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09800"/>
            <a:ext cx="3778576" cy="251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663" t="21211" r="53239" b="15445"/>
          <a:stretch>
            <a:fillRect/>
          </a:stretch>
        </p:blipFill>
        <p:spPr bwMode="auto">
          <a:xfrm>
            <a:off x="5257800" y="2209800"/>
            <a:ext cx="3505200" cy="2616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09600" y="5181600"/>
            <a:ext cx="3636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Instructional/Digital Literacy Coach - </a:t>
            </a:r>
          </a:p>
          <a:p>
            <a:r>
              <a:rPr lang="en-US" dirty="0" smtClean="0"/>
              <a:t>Persistence and Patience needed!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48400" y="5257800"/>
            <a:ext cx="2296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Innovative (Risk-Taker)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Elements of the Revised/Rebranded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81" y="3657600"/>
            <a:ext cx="1493519" cy="2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Becky Russell, MLIS </a:t>
            </a:r>
            <a:r>
              <a:rPr lang="en-US" dirty="0" smtClean="0"/>
              <a:t>|Certified School Librarian/21st C. Skills Specialist | Colorado Department of Education | 303.866.6772 | russell_b@cde.state.co.us OR </a:t>
            </a:r>
            <a:r>
              <a:rPr lang="en-US" dirty="0" smtClean="0">
                <a:hlinkClick r:id="rId2"/>
              </a:rPr>
              <a:t>brussell@coloradostatelibrary.org</a:t>
            </a:r>
            <a:r>
              <a:rPr lang="en-US" dirty="0" smtClean="0"/>
              <a:t> |www.coloradostatelibrary.org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 typeface="Wingdings 2" pitchFamily="18" charset="2"/>
              <a:buNone/>
            </a:pPr>
            <a:endParaRPr lang="en-US" b="1" dirty="0" smtClean="0"/>
          </a:p>
          <a:p>
            <a:pPr>
              <a:buFont typeface="Wingdings 2" pitchFamily="18" charset="2"/>
              <a:buNone/>
            </a:pPr>
            <a:r>
              <a:rPr lang="en-US" b="1" dirty="0" smtClean="0"/>
              <a:t>Judy Barnett</a:t>
            </a:r>
            <a:r>
              <a:rPr lang="en-US" dirty="0" smtClean="0"/>
              <a:t>| Highly Effective School Library Coordinator | Colorado Department of Education | 719.964.5352 | </a:t>
            </a:r>
            <a:r>
              <a:rPr lang="en-US" dirty="0" smtClean="0">
                <a:hlinkClick r:id="rId3"/>
              </a:rPr>
              <a:t>barnejm@comcast.net</a:t>
            </a:r>
            <a:r>
              <a:rPr lang="en-US" dirty="0" smtClean="0"/>
              <a:t>  or </a:t>
            </a:r>
            <a:r>
              <a:rPr lang="en-US" dirty="0" smtClean="0">
                <a:hlinkClick r:id="rId4"/>
              </a:rPr>
              <a:t>barnett_j@cde.state.co.us</a:t>
            </a:r>
            <a:r>
              <a:rPr lang="en-US" dirty="0" smtClean="0"/>
              <a:t> | </a:t>
            </a:r>
            <a:r>
              <a:rPr lang="en-US" dirty="0" smtClean="0">
                <a:hlinkClick r:id="rId5"/>
              </a:rPr>
              <a:t>http://highlyeffectiveschoollibraryprogram.wikispaces.com/</a:t>
            </a:r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78118"/>
            <a:ext cx="9144000" cy="1081087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Great School Library Ingredients?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3</a:t>
            </a:fld>
            <a:endParaRPr lang="en-US" dirty="0" smtClean="0"/>
          </a:p>
        </p:txBody>
      </p:sp>
      <p:pic>
        <p:nvPicPr>
          <p:cNvPr id="8" name="Picture 2" descr="C:\Documents and Settings\colsman_m\Local Settings\Temporary Internet Files\Content.IE5\Z0N8MTK5\MP9004096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2558368" cy="383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4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Libraries (HESL)</a:t>
            </a: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286000"/>
            <a:ext cx="7848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 smtClean="0"/>
              <a:t>3 Different Parts</a:t>
            </a:r>
          </a:p>
          <a:p>
            <a:pPr>
              <a:buNone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Use just to evaluate your program and raise awareness</a:t>
            </a:r>
          </a:p>
          <a:p>
            <a:pPr>
              <a:buNone/>
            </a:pPr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Professional Development Piece</a:t>
            </a:r>
            <a:endParaRPr lang="en-US" sz="2800" b="1" dirty="0"/>
          </a:p>
          <a:p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Award Piece</a:t>
            </a: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Evaluation of Program in collaboration with Principal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082655"/>
            <a:ext cx="5486400" cy="365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8670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6</a:t>
            </a:fld>
            <a:endParaRPr lang="en-US" dirty="0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714375" y="267837"/>
            <a:ext cx="1562930" cy="2232756"/>
            <a:chOff x="0" y="0"/>
            <a:chExt cx="1562930" cy="2232756"/>
          </a:xfrm>
        </p:grpSpPr>
        <p:sp>
          <p:nvSpPr>
            <p:cNvPr id="36" name="Chevron 35"/>
            <p:cNvSpPr/>
            <p:nvPr/>
          </p:nvSpPr>
          <p:spPr>
            <a:xfrm rot="5400000">
              <a:off x="-334913" y="334913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hevron 4"/>
            <p:cNvSpPr/>
            <p:nvPr/>
          </p:nvSpPr>
          <p:spPr>
            <a:xfrm>
              <a:off x="1" y="781465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77304" y="270112"/>
            <a:ext cx="6152320" cy="1451291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Use the </a:t>
              </a:r>
              <a:r>
                <a:rPr lang="en-US" sz="2800" b="0" i="1" kern="1200" dirty="0" smtClean="0">
                  <a:solidFill>
                    <a:srgbClr val="CC0000"/>
                  </a:solidFill>
                  <a:hlinkClick r:id="rId3"/>
                </a:rPr>
                <a:t>Evaluation Rubric</a:t>
              </a:r>
              <a:r>
                <a:rPr lang="en-US" sz="2800" kern="1200" dirty="0" smtClean="0">
                  <a:solidFill>
                    <a:srgbClr val="CC0000"/>
                  </a:solidFill>
                  <a:hlinkClick r:id="rId3"/>
                </a:rPr>
                <a:t> </a:t>
              </a:r>
              <a:r>
                <a:rPr lang="en-US" sz="2800" kern="1200" dirty="0" smtClean="0"/>
                <a:t>to assess your program.  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4375" y="2313759"/>
            <a:ext cx="1562930" cy="2232756"/>
            <a:chOff x="0" y="2045922"/>
            <a:chExt cx="1562930" cy="2232756"/>
          </a:xfrm>
        </p:grpSpPr>
        <p:sp>
          <p:nvSpPr>
            <p:cNvPr id="32" name="Chevron 31"/>
            <p:cNvSpPr/>
            <p:nvPr/>
          </p:nvSpPr>
          <p:spPr>
            <a:xfrm rot="5400000">
              <a:off x="-334913" y="2380835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8"/>
            <p:cNvSpPr/>
            <p:nvPr/>
          </p:nvSpPr>
          <p:spPr>
            <a:xfrm>
              <a:off x="1" y="2827387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77304" y="2313759"/>
            <a:ext cx="6152320" cy="145129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Select two or three areas for improvement and formulate these into </a:t>
              </a:r>
              <a:r>
                <a:rPr lang="en-US" sz="2800" b="0" i="0" kern="1200" dirty="0" smtClean="0">
                  <a:solidFill>
                    <a:schemeClr val="tx1"/>
                  </a:solidFill>
                </a:rPr>
                <a:t>goals</a:t>
              </a:r>
              <a:r>
                <a:rPr lang="en-US" sz="2800" kern="1200" dirty="0" smtClean="0"/>
                <a:t> aligned with your school’s SIP.</a:t>
              </a:r>
              <a:endParaRPr lang="en-US" sz="28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4375" y="4357406"/>
            <a:ext cx="1562930" cy="2232756"/>
            <a:chOff x="0" y="4089569"/>
            <a:chExt cx="1562930" cy="2232756"/>
          </a:xfrm>
        </p:grpSpPr>
        <p:sp>
          <p:nvSpPr>
            <p:cNvPr id="28" name="Chevron 27"/>
            <p:cNvSpPr/>
            <p:nvPr/>
          </p:nvSpPr>
          <p:spPr>
            <a:xfrm rot="5400000">
              <a:off x="-334913" y="4424482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12"/>
            <p:cNvSpPr/>
            <p:nvPr/>
          </p:nvSpPr>
          <p:spPr>
            <a:xfrm>
              <a:off x="1" y="4871034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7304" y="4357405"/>
            <a:ext cx="6152320" cy="1451291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</a:rPr>
                <a:t>Use these goals to fill out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4"/>
                </a:rPr>
                <a:t>Action Plan</a:t>
              </a:r>
              <a:r>
                <a:rPr lang="en-US" sz="2800" kern="12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</a:rPr>
                <a:t>and upload on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5"/>
                </a:rPr>
                <a:t>HESLP wiki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We do not ask your overall rating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8" descr="C:\Documents and Settings\Russell_b\Local Settings\Temporary Internet Files\Content.IE5\AQJZ21FY\MP90041403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2252749" cy="283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 flipH="1">
            <a:off x="1524000" y="1981200"/>
            <a:ext cx="3429000" cy="1066800"/>
          </a:xfrm>
          <a:prstGeom prst="wedgeEllipseCallou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2286001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 got 15 </a:t>
            </a:r>
            <a:r>
              <a:rPr lang="en-US" sz="2400" b="1" dirty="0" err="1" smtClean="0"/>
              <a:t>ineffectives</a:t>
            </a:r>
            <a:r>
              <a:rPr lang="en-US" sz="2400" b="1" dirty="0" smtClean="0"/>
              <a:t>!!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en-US" dirty="0" smtClean="0"/>
              <a:t>“School Library Professional Growth Community Cohort”</a:t>
            </a:r>
          </a:p>
          <a:p>
            <a:pPr marL="45720" indent="0">
              <a:buNone/>
            </a:pPr>
            <a:endParaRPr lang="en-US" dirty="0" smtClean="0"/>
          </a:p>
          <a:p>
            <a:r>
              <a:rPr lang="en-US" dirty="0" smtClean="0"/>
              <a:t>Welcomes anyone at any level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tx1"/>
                </a:solidFill>
              </a:rPr>
              <a:t>Provides access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HESL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wiki </a:t>
            </a:r>
            <a:r>
              <a:rPr lang="en-US" dirty="0">
                <a:solidFill>
                  <a:schemeClr val="tx1"/>
                </a:solidFill>
              </a:rPr>
              <a:t>to view others’ action plans, see web presence ideas, view applications of those who earned </a:t>
            </a:r>
            <a:r>
              <a:rPr lang="en-US" dirty="0" smtClean="0">
                <a:solidFill>
                  <a:schemeClr val="tx1"/>
                </a:solidFill>
              </a:rPr>
              <a:t>recognition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It’s focus is personalized professional </a:t>
            </a:r>
            <a:r>
              <a:rPr lang="en-US" dirty="0" err="1" smtClean="0">
                <a:solidFill>
                  <a:schemeClr val="tx1"/>
                </a:solidFill>
              </a:rPr>
              <a:t>growh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Professional Development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21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19070"/>
            <a:ext cx="8331692" cy="4910329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More inclusive than Power Library Model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Cohort groups rather than “mentors” that we used to have in the Power Library Program.</a:t>
            </a:r>
          </a:p>
          <a:p>
            <a:endParaRPr lang="en-US" sz="2400" dirty="0" smtClean="0"/>
          </a:p>
          <a:p>
            <a:r>
              <a:rPr lang="en-US" sz="2400" dirty="0">
                <a:solidFill>
                  <a:schemeClr val="tx1"/>
                </a:solidFill>
              </a:rPr>
              <a:t>Just let us know, and you’re in!!  </a:t>
            </a: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School Library Professional Growth </a:t>
            </a:r>
            <a:r>
              <a:rPr lang="en-US" smtClean="0">
                <a:solidFill>
                  <a:schemeClr val="tx1"/>
                </a:solidFill>
                <a:latin typeface="Palatino Linotype" pitchFamily="18" charset="0"/>
              </a:rPr>
              <a:t>Community Cohort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17205</TotalTime>
  <Words>409</Words>
  <Application>Microsoft Office PowerPoint</Application>
  <PresentationFormat>On-screen Show (4:3)</PresentationFormat>
  <Paragraphs>88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CDE THEME</vt:lpstr>
      <vt:lpstr>Office Theme</vt:lpstr>
      <vt:lpstr>Highly Effective School Library Programs</vt:lpstr>
      <vt:lpstr>Outcomes</vt:lpstr>
      <vt:lpstr>Great School Library Ingredients?</vt:lpstr>
      <vt:lpstr>Highly Effective School Libraries (HESL)</vt:lpstr>
      <vt:lpstr>Evaluation of Program in collaboration with Principal</vt:lpstr>
      <vt:lpstr>PowerPoint Presentation</vt:lpstr>
      <vt:lpstr>We do not ask your overall rating</vt:lpstr>
      <vt:lpstr>Professional Development</vt:lpstr>
      <vt:lpstr>School Library Professional Growth Community Cohort</vt:lpstr>
      <vt:lpstr>PowerPoint Presentation</vt:lpstr>
      <vt:lpstr>Action Plan Template</vt:lpstr>
      <vt:lpstr>Recognition</vt:lpstr>
      <vt:lpstr>PowerPoint Presentation</vt:lpstr>
      <vt:lpstr>Recognition – Rigorous Process with Higher Rewards </vt:lpstr>
      <vt:lpstr>Ensure Today’s Students Thrive  in 21st-century Workforce</vt:lpstr>
      <vt:lpstr>“Traditional libraries were viewed as the grocery store…” </vt:lpstr>
      <vt:lpstr>....but, 21st century libraries  are viewed as the kitchen.” Joyce Valenza</vt:lpstr>
      <vt:lpstr>Shift in Practice is Essential</vt:lpstr>
      <vt:lpstr>Key Ingredients</vt:lpstr>
      <vt:lpstr>Key Ingredients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Becky Russell</cp:lastModifiedBy>
  <cp:revision>339</cp:revision>
  <cp:lastPrinted>2012-04-23T22:21:30Z</cp:lastPrinted>
  <dcterms:created xsi:type="dcterms:W3CDTF">2012-04-24T17:19:20Z</dcterms:created>
  <dcterms:modified xsi:type="dcterms:W3CDTF">2013-05-13T01:45:51Z</dcterms:modified>
</cp:coreProperties>
</file>